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" panose="00000500000000000000" pitchFamily="2" charset="0"/>
      <p:regular r:id="rId11"/>
      <p:bold r:id="rId12"/>
    </p:embeddedFont>
    <p:embeddedFont>
      <p:font typeface="Barlow Medium" panose="00000600000000000000" pitchFamily="2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4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679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138178" y="282717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Hotel Database Design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3570743" y="385968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Transforming an entity-relationship model into a relational database diagram for efficient hotel data management.</a:t>
            </a:r>
            <a:endParaRPr lang="en-US" sz="1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D1DB87-98A2-415A-BB76-6765B975A49E}"/>
              </a:ext>
            </a:extLst>
          </p:cNvPr>
          <p:cNvSpPr/>
          <p:nvPr/>
        </p:nvSpPr>
        <p:spPr>
          <a:xfrm>
            <a:off x="1" y="7757652"/>
            <a:ext cx="14630400" cy="4719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30630"/>
            <a:ext cx="606587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Entity Relationship Model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41018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 representation of entities and their relationships within the hotel database.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08288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Rooms, Clients, Services, Reservations.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00240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Entities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4592122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Hotel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073491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Room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554861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Client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6036231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Service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651760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Reservation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400240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Relationships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7623929" y="4592122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Rooms belong to Hotels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23929" y="5073491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Clients make Reservations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23929" y="5554861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Reservations include Services</a:t>
            </a:r>
            <a:endParaRPr lang="en-US" sz="1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DAFABC-D94D-46C5-868F-1BA472AA386F}"/>
              </a:ext>
            </a:extLst>
          </p:cNvPr>
          <p:cNvSpPr/>
          <p:nvPr/>
        </p:nvSpPr>
        <p:spPr>
          <a:xfrm>
            <a:off x="1" y="7757652"/>
            <a:ext cx="14630400" cy="4719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8752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Relational Schema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224361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Blueprint for organizing data into tables with primary and foreign keys.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311366"/>
            <a:ext cx="7415927" cy="3730704"/>
          </a:xfrm>
          <a:prstGeom prst="roundRect">
            <a:avLst>
              <a:gd name="adj" fmla="val 277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612493" y="35734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Tables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612493" y="4064437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Hotel (HotelID, Name, Location)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612493" y="4545806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Room (RoomID, HotelID, RoomNumber, Type)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612493" y="5027176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Client (ClientID, Name, Address)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612493" y="5508546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Service (ServiceID, Name, Price)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612493" y="5989915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Reservation (ReservationID, ClientID, RoomID, Date, ServiceID)</a:t>
            </a:r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65E3A-7645-4EF5-B107-D426AC115A53}"/>
              </a:ext>
            </a:extLst>
          </p:cNvPr>
          <p:cNvSpPr/>
          <p:nvPr/>
        </p:nvSpPr>
        <p:spPr>
          <a:xfrm>
            <a:off x="1" y="7757652"/>
            <a:ext cx="14630400" cy="4719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26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479" y="3435429"/>
            <a:ext cx="5000149" cy="625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Hotel Table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87479" y="4397931"/>
            <a:ext cx="13055441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Stores information about each hotel, such as ID, name, and location.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7479" y="5011103"/>
            <a:ext cx="13055441" cy="2595562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95099" y="5018723"/>
            <a:ext cx="13038892" cy="6450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21556" y="5161240"/>
            <a:ext cx="389215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Column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371148" y="5161240"/>
            <a:ext cx="388834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Type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716929" y="5161240"/>
            <a:ext cx="389215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Constraints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5099" y="5663803"/>
            <a:ext cx="13038892" cy="6450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1556" y="5806321"/>
            <a:ext cx="389215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HotelID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371148" y="5806321"/>
            <a:ext cx="388834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716929" y="5806321"/>
            <a:ext cx="389215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PRIMARY KEY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5099" y="6308884"/>
            <a:ext cx="13038892" cy="6450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1556" y="6451402"/>
            <a:ext cx="389215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Name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5371148" y="6451402"/>
            <a:ext cx="388834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VARCHAR(255)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716929" y="6451402"/>
            <a:ext cx="389215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NOT NULL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95099" y="6953964"/>
            <a:ext cx="13038892" cy="6450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1021556" y="7096482"/>
            <a:ext cx="389215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Location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5371148" y="7096482"/>
            <a:ext cx="388834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VARCHAR(255)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9716929" y="7096482"/>
            <a:ext cx="389215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NOT NULL</a:t>
            </a:r>
            <a:endParaRPr lang="en-US" sz="17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F98E43-A73E-4DFF-8484-1323B1067DB7}"/>
              </a:ext>
            </a:extLst>
          </p:cNvPr>
          <p:cNvSpPr/>
          <p:nvPr/>
        </p:nvSpPr>
        <p:spPr>
          <a:xfrm>
            <a:off x="1" y="7757652"/>
            <a:ext cx="14630400" cy="4719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7382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Room Table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12990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Details about each room, including ID, hotel, number, and type.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2802612"/>
            <a:ext cx="7415927" cy="4353163"/>
          </a:xfrm>
          <a:prstGeom prst="roundRect">
            <a:avLst>
              <a:gd name="adj" fmla="val 2382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79277" y="2817852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126927" y="2973586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Column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3591997" y="2973586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Type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053257" y="2973586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Constraints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79277" y="3524369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126927" y="3680103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RoomID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3591997" y="3680103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053257" y="3680103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PRIMARY KEY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79277" y="4230886"/>
            <a:ext cx="7384613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26927" y="4386620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HotelID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3591997" y="4386620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6053257" y="4386620"/>
            <a:ext cx="196381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FOREIGN KEY referencing Hotel(HotelID)</a:t>
            </a:r>
            <a:endParaRPr lang="en-US" sz="1900" dirty="0"/>
          </a:p>
        </p:txBody>
      </p:sp>
      <p:sp>
        <p:nvSpPr>
          <p:cNvPr id="18" name="Shape 15"/>
          <p:cNvSpPr/>
          <p:nvPr/>
        </p:nvSpPr>
        <p:spPr>
          <a:xfrm>
            <a:off x="879277" y="5727502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1126927" y="5883235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RoomNumber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3591997" y="5883235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VARCHAR(255)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6053257" y="5883235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NOT NULL</a:t>
            </a:r>
            <a:endParaRPr lang="en-US" sz="1900" dirty="0"/>
          </a:p>
        </p:txBody>
      </p:sp>
      <p:sp>
        <p:nvSpPr>
          <p:cNvPr id="22" name="Shape 19"/>
          <p:cNvSpPr/>
          <p:nvPr/>
        </p:nvSpPr>
        <p:spPr>
          <a:xfrm>
            <a:off x="879277" y="6434018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1126927" y="6589752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Type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3591997" y="6589752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VARCHAR(255)</a:t>
            </a:r>
            <a:endParaRPr lang="en-US" sz="1900" dirty="0"/>
          </a:p>
        </p:txBody>
      </p:sp>
      <p:sp>
        <p:nvSpPr>
          <p:cNvPr id="25" name="Text 22"/>
          <p:cNvSpPr/>
          <p:nvPr/>
        </p:nvSpPr>
        <p:spPr>
          <a:xfrm>
            <a:off x="6053257" y="6589752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NOT NULL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82213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Client Table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287821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Information about clients, like ID, name, and address.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550920"/>
            <a:ext cx="7415927" cy="2856547"/>
          </a:xfrm>
          <a:prstGeom prst="roundRect">
            <a:avLst>
              <a:gd name="adj" fmla="val 363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65677" y="3566160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613327" y="372189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Column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078397" y="3721894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Type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1539657" y="372189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Constraints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65677" y="4272677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613327" y="4428411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ClientID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078397" y="4428411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1539657" y="4428411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PRIMARY KEY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6365677" y="4979194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613327" y="513492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Name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9078397" y="5134928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VARCHAR(255)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11539657" y="513492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NOT NULL</a:t>
            </a:r>
            <a:endParaRPr lang="en-US" sz="1900" dirty="0"/>
          </a:p>
        </p:txBody>
      </p:sp>
      <p:sp>
        <p:nvSpPr>
          <p:cNvPr id="18" name="Shape 15"/>
          <p:cNvSpPr/>
          <p:nvPr/>
        </p:nvSpPr>
        <p:spPr>
          <a:xfrm>
            <a:off x="6365677" y="5685711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613327" y="584144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Address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9078397" y="5841444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VARCHAR(255)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11539657" y="584144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NOT NULL</a:t>
            </a:r>
            <a:endParaRPr lang="en-US" sz="19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2EF7A-BEAA-45DD-8771-A2432A251761}"/>
              </a:ext>
            </a:extLst>
          </p:cNvPr>
          <p:cNvSpPr/>
          <p:nvPr/>
        </p:nvSpPr>
        <p:spPr>
          <a:xfrm>
            <a:off x="1" y="7757652"/>
            <a:ext cx="14630400" cy="4719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5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401" y="574715"/>
            <a:ext cx="4644152" cy="580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Reservation Table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731401" y="1468636"/>
            <a:ext cx="768119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Records of reservations, including client, room, date, and services.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401" y="2037993"/>
            <a:ext cx="7681198" cy="5623084"/>
          </a:xfrm>
          <a:prstGeom prst="roundRect">
            <a:avLst>
              <a:gd name="adj" fmla="val 156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39021" y="2045613"/>
            <a:ext cx="7665125" cy="6003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948928" y="2178606"/>
            <a:ext cx="213300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Column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507462" y="2178606"/>
            <a:ext cx="212919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Type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62186" y="2178606"/>
            <a:ext cx="213300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Constraints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9021" y="2645926"/>
            <a:ext cx="7665125" cy="6003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948928" y="2778919"/>
            <a:ext cx="213300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ReservationID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507462" y="2778919"/>
            <a:ext cx="212919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062186" y="2778919"/>
            <a:ext cx="213300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PRIMARY KEY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39021" y="3246239"/>
            <a:ext cx="7665125" cy="12689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48928" y="3379232"/>
            <a:ext cx="213300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ClientID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3507462" y="3379232"/>
            <a:ext cx="212919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062186" y="3379232"/>
            <a:ext cx="2133005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FOREIGN KEY referencing Client(ClientID)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39021" y="4515207"/>
            <a:ext cx="7665125" cy="12689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948928" y="4648200"/>
            <a:ext cx="213300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RoomID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3507462" y="4648200"/>
            <a:ext cx="212919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062186" y="4648200"/>
            <a:ext cx="2133005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FOREIGN KEY referencing Room(RoomID)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739021" y="5784175"/>
            <a:ext cx="7665125" cy="6003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948928" y="5917168"/>
            <a:ext cx="213300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Date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3507462" y="5917168"/>
            <a:ext cx="212919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062186" y="5917168"/>
            <a:ext cx="213300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NOT NULL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739021" y="6384488"/>
            <a:ext cx="7665125" cy="12689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948928" y="6517481"/>
            <a:ext cx="213300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ServiceID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3507462" y="6517481"/>
            <a:ext cx="212919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6062186" y="6517481"/>
            <a:ext cx="2133005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FOREIGN KEY referencing Service(ServiceID)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3307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Takeaways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06681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3546" y="3138726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3066812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Efficient Data Management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3900726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Organized database structure for streamlined operations.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306681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94977" y="3138726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306681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 Integrity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3557826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Primary and foreign keys ensure consistency.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6103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63546" y="5682258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561034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Scalability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610135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Relational model supports future growth.</a:t>
            </a:r>
            <a:endParaRPr lang="en-US" sz="1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4F6AA8-AF72-473B-B444-B68BC3D29C96}"/>
              </a:ext>
            </a:extLst>
          </p:cNvPr>
          <p:cNvSpPr/>
          <p:nvPr/>
        </p:nvSpPr>
        <p:spPr>
          <a:xfrm>
            <a:off x="1" y="7757652"/>
            <a:ext cx="14630400" cy="4719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336</Words>
  <Application>Microsoft Office PowerPoint</Application>
  <PresentationFormat>Custom</PresentationFormat>
  <Paragraphs>106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Barlow</vt:lpstr>
      <vt:lpstr>Calibri</vt:lpstr>
      <vt:lpstr>Barlow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Kiprop</cp:lastModifiedBy>
  <cp:revision>2</cp:revision>
  <dcterms:created xsi:type="dcterms:W3CDTF">2025-03-16T13:32:14Z</dcterms:created>
  <dcterms:modified xsi:type="dcterms:W3CDTF">2025-03-16T13:36:53Z</dcterms:modified>
</cp:coreProperties>
</file>